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9"/>
  </p:notesMasterIdLst>
  <p:sldIdLst>
    <p:sldId id="256" r:id="rId2"/>
    <p:sldId id="257" r:id="rId3"/>
    <p:sldId id="259" r:id="rId4"/>
    <p:sldId id="258" r:id="rId5"/>
    <p:sldId id="260" r:id="rId6"/>
    <p:sldId id="261" r:id="rId7"/>
    <p:sldId id="262" r:id="rId8"/>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49"/>
  </p:normalViewPr>
  <p:slideViewPr>
    <p:cSldViewPr snapToGrid="0">
      <p:cViewPr>
        <p:scale>
          <a:sx n="124" d="100"/>
          <a:sy n="124" d="100"/>
        </p:scale>
        <p:origin x="616" y="144"/>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68"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gf076e78123_0_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 name="Google Shape;12;gf076e781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
        <p:cNvGrpSpPr/>
        <p:nvPr/>
      </p:nvGrpSpPr>
      <p:grpSpPr>
        <a:xfrm>
          <a:off x="0" y="0"/>
          <a:ext cx="0" cy="0"/>
          <a:chOff x="0" y="0"/>
          <a:chExt cx="0" cy="0"/>
        </a:xfrm>
      </p:grpSpPr>
      <p:sp>
        <p:nvSpPr>
          <p:cNvPr id="19" name="Google Shape;19;gf076e78123_0_2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 name="Google Shape;20;gf076e7812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f30bbf20f4_0_16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f30bbf20f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fba85c6d56_0_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fba85c6d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f30bbf20f4_0_25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f30bbf20f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f30bbf20f4_0_1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f30bbf20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30bbf20f4_0_15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f30bbf20f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3522539" y="9288905"/>
            <a:ext cx="466500" cy="7695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rmAutofit/>
          </a:bodyPr>
          <a:lstStyle>
            <a:lvl1pPr marL="457200" lvl="0" indent="-314325">
              <a:lnSpc>
                <a:spcPct val="130000"/>
              </a:lnSpc>
              <a:spcBef>
                <a:spcPts val="2000"/>
              </a:spcBef>
              <a:spcAft>
                <a:spcPts val="0"/>
              </a:spcAft>
              <a:buClr>
                <a:schemeClr val="dk2"/>
              </a:buClr>
              <a:buSzPts val="1350"/>
              <a:buChar char="●"/>
              <a:defRPr sz="1350">
                <a:solidFill>
                  <a:schemeClr val="dk2"/>
                </a:solidFill>
              </a:defRPr>
            </a:lvl1pPr>
            <a:lvl2pPr marL="914400" lvl="1" indent="-314325">
              <a:lnSpc>
                <a:spcPct val="130000"/>
              </a:lnSpc>
              <a:spcBef>
                <a:spcPts val="2000"/>
              </a:spcBef>
              <a:spcAft>
                <a:spcPts val="0"/>
              </a:spcAft>
              <a:buClr>
                <a:schemeClr val="dk2"/>
              </a:buClr>
              <a:buSzPts val="1350"/>
              <a:buChar char="○"/>
              <a:defRPr sz="1350">
                <a:solidFill>
                  <a:schemeClr val="dk2"/>
                </a:solidFill>
              </a:defRPr>
            </a:lvl2pPr>
            <a:lvl3pPr marL="1371600" lvl="2" indent="-314325">
              <a:lnSpc>
                <a:spcPct val="130000"/>
              </a:lnSpc>
              <a:spcBef>
                <a:spcPts val="2000"/>
              </a:spcBef>
              <a:spcAft>
                <a:spcPts val="0"/>
              </a:spcAft>
              <a:buClr>
                <a:schemeClr val="dk2"/>
              </a:buClr>
              <a:buSzPts val="1350"/>
              <a:buChar char="■"/>
              <a:defRPr sz="1350">
                <a:solidFill>
                  <a:schemeClr val="dk2"/>
                </a:solidFill>
              </a:defRPr>
            </a:lvl3pPr>
            <a:lvl4pPr marL="1828800" lvl="3" indent="-314325">
              <a:lnSpc>
                <a:spcPct val="130000"/>
              </a:lnSpc>
              <a:spcBef>
                <a:spcPts val="2000"/>
              </a:spcBef>
              <a:spcAft>
                <a:spcPts val="0"/>
              </a:spcAft>
              <a:buClr>
                <a:schemeClr val="dk2"/>
              </a:buClr>
              <a:buSzPts val="1350"/>
              <a:buChar char="●"/>
              <a:defRPr sz="1350">
                <a:solidFill>
                  <a:schemeClr val="dk2"/>
                </a:solidFill>
              </a:defRPr>
            </a:lvl4pPr>
            <a:lvl5pPr marL="2286000" lvl="4" indent="-314325">
              <a:lnSpc>
                <a:spcPct val="130000"/>
              </a:lnSpc>
              <a:spcBef>
                <a:spcPts val="2000"/>
              </a:spcBef>
              <a:spcAft>
                <a:spcPts val="0"/>
              </a:spcAft>
              <a:buClr>
                <a:schemeClr val="dk2"/>
              </a:buClr>
              <a:buSzPts val="1350"/>
              <a:buChar char="○"/>
              <a:defRPr sz="1350">
                <a:solidFill>
                  <a:schemeClr val="dk2"/>
                </a:solidFill>
              </a:defRPr>
            </a:lvl5pPr>
            <a:lvl6pPr marL="2743200" lvl="5" indent="-314325">
              <a:lnSpc>
                <a:spcPct val="130000"/>
              </a:lnSpc>
              <a:spcBef>
                <a:spcPts val="2000"/>
              </a:spcBef>
              <a:spcAft>
                <a:spcPts val="0"/>
              </a:spcAft>
              <a:buClr>
                <a:schemeClr val="dk2"/>
              </a:buClr>
              <a:buSzPts val="1350"/>
              <a:buChar char="■"/>
              <a:defRPr sz="1350">
                <a:solidFill>
                  <a:schemeClr val="dk2"/>
                </a:solidFill>
              </a:defRPr>
            </a:lvl6pPr>
            <a:lvl7pPr marL="3200400" lvl="6" indent="-314325">
              <a:lnSpc>
                <a:spcPct val="130000"/>
              </a:lnSpc>
              <a:spcBef>
                <a:spcPts val="2000"/>
              </a:spcBef>
              <a:spcAft>
                <a:spcPts val="0"/>
              </a:spcAft>
              <a:buClr>
                <a:schemeClr val="dk2"/>
              </a:buClr>
              <a:buSzPts val="1350"/>
              <a:buChar char="●"/>
              <a:defRPr sz="1350">
                <a:solidFill>
                  <a:schemeClr val="dk2"/>
                </a:solidFill>
              </a:defRPr>
            </a:lvl7pPr>
            <a:lvl8pPr marL="3657600" lvl="7" indent="-314325">
              <a:lnSpc>
                <a:spcPct val="130000"/>
              </a:lnSpc>
              <a:spcBef>
                <a:spcPts val="2000"/>
              </a:spcBef>
              <a:spcAft>
                <a:spcPts val="0"/>
              </a:spcAft>
              <a:buClr>
                <a:schemeClr val="dk2"/>
              </a:buClr>
              <a:buSzPts val="1350"/>
              <a:buChar char="○"/>
              <a:defRPr sz="1350">
                <a:solidFill>
                  <a:schemeClr val="dk2"/>
                </a:solidFill>
              </a:defRPr>
            </a:lvl8pPr>
            <a:lvl9pPr marL="4114800" lvl="8" indent="-314325">
              <a:lnSpc>
                <a:spcPct val="130000"/>
              </a:lnSpc>
              <a:spcBef>
                <a:spcPts val="2000"/>
              </a:spcBef>
              <a:spcAft>
                <a:spcPts val="0"/>
              </a:spcAft>
              <a:buClr>
                <a:schemeClr val="dk2"/>
              </a:buClr>
              <a:buSzPts val="1350"/>
              <a:buChar char="■"/>
              <a:defRPr sz="1350">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eyeem.com/p/8676666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eyeem.com/p/10268742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eyeem.com/p/1205056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eyeem.com/p/8994340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hyperlink" Target="http://www.withinsight.org/" TargetMode="External"/><Relationship Id="rId4" Type="http://schemas.openxmlformats.org/officeDocument/2006/relationships/hyperlink" Target="mailto:antoinette@withinsigh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
        <p:cNvGrpSpPr/>
        <p:nvPr/>
      </p:nvGrpSpPr>
      <p:grpSpPr>
        <a:xfrm>
          <a:off x="0" y="0"/>
          <a:ext cx="0" cy="0"/>
          <a:chOff x="0" y="0"/>
          <a:chExt cx="0" cy="0"/>
        </a:xfrm>
      </p:grpSpPr>
      <p:sp>
        <p:nvSpPr>
          <p:cNvPr id="14" name="Google Shape;14;p3"/>
          <p:cNvSpPr/>
          <p:nvPr/>
        </p:nvSpPr>
        <p:spPr>
          <a:xfrm>
            <a:off x="0" y="6750"/>
            <a:ext cx="7772400" cy="10044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5;p3"/>
          <p:cNvPicPr preferRelativeResize="0"/>
          <p:nvPr/>
        </p:nvPicPr>
        <p:blipFill>
          <a:blip r:embed="rId3"/>
          <a:srcRect t="13512" b="13512"/>
          <a:stretch/>
        </p:blipFill>
        <p:spPr>
          <a:xfrm>
            <a:off x="0" y="2608478"/>
            <a:ext cx="7772400" cy="7188434"/>
          </a:xfrm>
          <a:prstGeom prst="rect">
            <a:avLst/>
          </a:prstGeom>
          <a:noFill/>
          <a:ln>
            <a:noFill/>
          </a:ln>
        </p:spPr>
      </p:pic>
      <p:sp>
        <p:nvSpPr>
          <p:cNvPr id="16" name="Google Shape;16;p3"/>
          <p:cNvSpPr txBox="1"/>
          <p:nvPr/>
        </p:nvSpPr>
        <p:spPr>
          <a:xfrm>
            <a:off x="815233" y="3169248"/>
            <a:ext cx="6488722" cy="265919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n" sz="5400" dirty="0">
                <a:solidFill>
                  <a:srgbClr val="FFFFFF"/>
                </a:solidFill>
                <a:latin typeface="Avenir Book" panose="02000503020000020003" pitchFamily="2" charset="0"/>
              </a:rPr>
              <a:t>Your 5 step guide to building a Brave Culture</a:t>
            </a:r>
          </a:p>
          <a:p>
            <a:pPr marL="0" lvl="0" indent="0" algn="l" rtl="0">
              <a:lnSpc>
                <a:spcPct val="80000"/>
              </a:lnSpc>
              <a:spcBef>
                <a:spcPts val="0"/>
              </a:spcBef>
              <a:spcAft>
                <a:spcPts val="0"/>
              </a:spcAft>
              <a:buNone/>
            </a:pPr>
            <a:endParaRPr sz="5400" dirty="0">
              <a:solidFill>
                <a:srgbClr val="FFFFFF"/>
              </a:solidFill>
              <a:latin typeface="Avenir Book" panose="02000503020000020003" pitchFamily="2" charset="0"/>
            </a:endParaRPr>
          </a:p>
        </p:txBody>
      </p:sp>
      <p:pic>
        <p:nvPicPr>
          <p:cNvPr id="7" name="Picture 6" descr="A picture containing icon&#10;&#10;Description automatically generated">
            <a:extLst>
              <a:ext uri="{FF2B5EF4-FFF2-40B4-BE49-F238E27FC236}">
                <a16:creationId xmlns:a16="http://schemas.microsoft.com/office/drawing/2014/main" id="{4F4DBA64-2BBC-1A8F-8CD9-4C45664F3D29}"/>
              </a:ext>
            </a:extLst>
          </p:cNvPr>
          <p:cNvPicPr>
            <a:picLocks noChangeAspect="1"/>
          </p:cNvPicPr>
          <p:nvPr/>
        </p:nvPicPr>
        <p:blipFill>
          <a:blip r:embed="rId4"/>
          <a:stretch>
            <a:fillRect/>
          </a:stretch>
        </p:blipFill>
        <p:spPr>
          <a:xfrm>
            <a:off x="0" y="160200"/>
            <a:ext cx="7772625" cy="19320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pic>
        <p:nvPicPr>
          <p:cNvPr id="22" name="Google Shape;22;p4"/>
          <p:cNvPicPr preferRelativeResize="0"/>
          <p:nvPr/>
        </p:nvPicPr>
        <p:blipFill>
          <a:blip r:embed="rId3"/>
          <a:srcRect t="20277" b="20277"/>
          <a:stretch/>
        </p:blipFill>
        <p:spPr>
          <a:xfrm>
            <a:off x="0" y="0"/>
            <a:ext cx="7631723" cy="6805245"/>
          </a:xfrm>
          <a:prstGeom prst="rect">
            <a:avLst/>
          </a:prstGeom>
          <a:noFill/>
          <a:ln>
            <a:noFill/>
          </a:ln>
        </p:spPr>
      </p:pic>
      <p:sp>
        <p:nvSpPr>
          <p:cNvPr id="2" name="TextBox 1">
            <a:extLst>
              <a:ext uri="{FF2B5EF4-FFF2-40B4-BE49-F238E27FC236}">
                <a16:creationId xmlns:a16="http://schemas.microsoft.com/office/drawing/2014/main" id="{3C0A49A0-0721-337D-768D-AE7C28E18756}"/>
              </a:ext>
            </a:extLst>
          </p:cNvPr>
          <p:cNvSpPr txBox="1"/>
          <p:nvPr/>
        </p:nvSpPr>
        <p:spPr>
          <a:xfrm>
            <a:off x="127488" y="7072967"/>
            <a:ext cx="7517423" cy="2985433"/>
          </a:xfrm>
          <a:prstGeom prst="rect">
            <a:avLst/>
          </a:prstGeom>
          <a:noFill/>
        </p:spPr>
        <p:txBody>
          <a:bodyPr wrap="square" rtlCol="0">
            <a:spAutoFit/>
          </a:bodyPr>
          <a:lstStyle/>
          <a:p>
            <a:pPr algn="ctr"/>
            <a:r>
              <a:rPr lang="en-US" sz="2400" b="1" dirty="0">
                <a:latin typeface="Avenir Book" panose="02000503020000020003" pitchFamily="2" charset="0"/>
              </a:rPr>
              <a:t>Step 1. Culture Consultation  2 hours</a:t>
            </a:r>
          </a:p>
          <a:p>
            <a:pPr algn="ctr"/>
            <a:endParaRPr lang="en-US" sz="1600" dirty="0">
              <a:latin typeface="Avenir Book" panose="02000503020000020003" pitchFamily="2" charset="0"/>
            </a:endParaRPr>
          </a:p>
          <a:p>
            <a:r>
              <a:rPr lang="en-GB" sz="1600" dirty="0">
                <a:latin typeface="Avenir Book" panose="02000503020000020003" pitchFamily="2" charset="0"/>
              </a:rPr>
              <a:t>We consult with your C suite and senior leaders to identify the barriers to a healthy, thriving culture. We listen to your, concerns, challenges and hopes for the future. Each leader commits to completing a leadership assessment to highlight leadership strengths and identify development needs. Withinsight then provides a report detailing the collective strengths and weaknesses of the leadership team and recommends appropriate training to build leadership capability to deliver cultural commitments.  </a:t>
            </a:r>
            <a:endParaRPr lang="en-GB" sz="1600" dirty="0">
              <a:latin typeface="Avenir Book" panose="02000503020000020003" pitchFamily="2" charset="0"/>
              <a:ea typeface="Times New Roman" panose="02020603050405020304" pitchFamily="18" charset="0"/>
              <a:cs typeface="Times New Roman" panose="02020603050405020304" pitchFamily="18" charset="0"/>
            </a:endParaRPr>
          </a:p>
          <a:p>
            <a:endParaRPr lang="en-US" sz="1800" dirty="0">
              <a:latin typeface="Avenir Book" panose="02000503020000020003" pitchFamily="2" charset="0"/>
            </a:endParaRPr>
          </a:p>
          <a:p>
            <a:r>
              <a:rPr lang="en-US" sz="1800" dirty="0">
                <a:latin typeface="Avenir Book" panose="02000503020000020003" pitchFamily="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pic>
        <p:nvPicPr>
          <p:cNvPr id="35" name="Google Shape;35;p6"/>
          <p:cNvPicPr preferRelativeResize="0"/>
          <p:nvPr/>
        </p:nvPicPr>
        <p:blipFill>
          <a:blip r:embed="rId3"/>
          <a:srcRect l="8454" r="8454"/>
          <a:stretch/>
        </p:blipFill>
        <p:spPr>
          <a:xfrm>
            <a:off x="227300" y="228600"/>
            <a:ext cx="7321200" cy="5877000"/>
          </a:xfrm>
          <a:prstGeom prst="rect">
            <a:avLst/>
          </a:prstGeom>
          <a:noFill/>
          <a:ln>
            <a:noFill/>
          </a:ln>
        </p:spPr>
      </p:pic>
      <p:sp>
        <p:nvSpPr>
          <p:cNvPr id="38" name="Google Shape;38;p6"/>
          <p:cNvSpPr txBox="1"/>
          <p:nvPr/>
        </p:nvSpPr>
        <p:spPr>
          <a:xfrm>
            <a:off x="6634100" y="228600"/>
            <a:ext cx="914400" cy="160200"/>
          </a:xfrm>
          <a:prstGeom prst="rect">
            <a:avLst/>
          </a:prstGeom>
          <a:solidFill>
            <a:srgbClr val="666666"/>
          </a:solidFill>
          <a:ln>
            <a:noFill/>
          </a:ln>
        </p:spPr>
        <p:txBody>
          <a:bodyPr spcFirstLastPara="1" wrap="square" lIns="18275" tIns="18275" rIns="18275" bIns="18275" anchor="t" anchorCtr="0">
            <a:spAutoFit/>
          </a:bodyPr>
          <a:lstStyle/>
          <a:p>
            <a:pPr marL="0" lvl="0" indent="0" algn="l" rtl="0">
              <a:spcBef>
                <a:spcPts val="0"/>
              </a:spcBef>
              <a:spcAft>
                <a:spcPts val="0"/>
              </a:spcAft>
              <a:buNone/>
            </a:pPr>
            <a:r>
              <a:rPr lang="en" sz="800" i="1">
                <a:solidFill>
                  <a:srgbClr val="FFFFFF"/>
                </a:solidFill>
              </a:rPr>
              <a:t>Photo by </a:t>
            </a:r>
            <a:r>
              <a:rPr lang="en" sz="800" i="1" u="sng">
                <a:solidFill>
                  <a:srgbClr val="00FFFF"/>
                </a:solidFill>
                <a:hlinkClick r:id="rId4">
                  <a:extLst>
                    <a:ext uri="{A12FA001-AC4F-418D-AE19-62706E023703}">
                      <ahyp:hlinkClr xmlns:ahyp="http://schemas.microsoft.com/office/drawing/2018/hyperlinkcolor" val="tx"/>
                    </a:ext>
                  </a:extLst>
                </a:hlinkClick>
              </a:rPr>
              <a:t>Giovanny</a:t>
            </a:r>
            <a:endParaRPr sz="800" i="1">
              <a:solidFill>
                <a:srgbClr val="00FFFF"/>
              </a:solidFill>
            </a:endParaRPr>
          </a:p>
        </p:txBody>
      </p:sp>
      <p:sp>
        <p:nvSpPr>
          <p:cNvPr id="2" name="TextBox 1">
            <a:extLst>
              <a:ext uri="{FF2B5EF4-FFF2-40B4-BE49-F238E27FC236}">
                <a16:creationId xmlns:a16="http://schemas.microsoft.com/office/drawing/2014/main" id="{324F1383-EB10-9804-7119-153839E455D4}"/>
              </a:ext>
            </a:extLst>
          </p:cNvPr>
          <p:cNvSpPr txBox="1"/>
          <p:nvPr/>
        </p:nvSpPr>
        <p:spPr>
          <a:xfrm>
            <a:off x="633046" y="6822831"/>
            <a:ext cx="6312040" cy="1815882"/>
          </a:xfrm>
          <a:prstGeom prst="rect">
            <a:avLst/>
          </a:prstGeom>
          <a:noFill/>
        </p:spPr>
        <p:txBody>
          <a:bodyPr wrap="square" rtlCol="0">
            <a:spAutoFit/>
          </a:bodyPr>
          <a:lstStyle/>
          <a:p>
            <a:pPr lvl="0" algn="ctr"/>
            <a:r>
              <a:rPr lang="en" sz="2400" b="1" dirty="0">
                <a:latin typeface="Avenir Book" panose="02000503020000020003" pitchFamily="2" charset="0"/>
              </a:rPr>
              <a:t>Step 2. Present data based feedback and agree strategy</a:t>
            </a:r>
          </a:p>
          <a:p>
            <a:pPr lvl="0" algn="ctr"/>
            <a:endParaRPr lang="en" sz="1600" dirty="0">
              <a:latin typeface="Avenir Book" panose="02000503020000020003" pitchFamily="2" charset="0"/>
            </a:endParaRPr>
          </a:p>
          <a:p>
            <a:r>
              <a:rPr lang="en-GB" sz="1600" dirty="0">
                <a:latin typeface="Avenir Book" panose="02000503020000020003" pitchFamily="2" charset="0"/>
              </a:rPr>
              <a:t>We provide a 1 hour feedback session to present findings from leadership assessments,  discuss training needs and discuss cultural strengths and areas for development.</a:t>
            </a:r>
            <a:endParaRPr lang="en" sz="1600" dirty="0">
              <a:latin typeface="Avenir Book" panose="02000503020000020003"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3"/>
          <a:srcRect l="28266" t="23004" r="28266" b="9496"/>
          <a:stretch/>
        </p:blipFill>
        <p:spPr>
          <a:xfrm>
            <a:off x="0" y="0"/>
            <a:ext cx="7772401" cy="5750170"/>
          </a:xfrm>
          <a:prstGeom prst="rect">
            <a:avLst/>
          </a:prstGeom>
          <a:noFill/>
          <a:ln>
            <a:noFill/>
          </a:ln>
        </p:spPr>
      </p:pic>
      <p:sp>
        <p:nvSpPr>
          <p:cNvPr id="29" name="Google Shape;29;p5"/>
          <p:cNvSpPr txBox="1"/>
          <p:nvPr/>
        </p:nvSpPr>
        <p:spPr>
          <a:xfrm>
            <a:off x="6735611" y="0"/>
            <a:ext cx="1036800" cy="160200"/>
          </a:xfrm>
          <a:prstGeom prst="rect">
            <a:avLst/>
          </a:prstGeom>
          <a:solidFill>
            <a:srgbClr val="666666"/>
          </a:solidFill>
          <a:ln>
            <a:noFill/>
          </a:ln>
        </p:spPr>
        <p:txBody>
          <a:bodyPr spcFirstLastPara="1" wrap="square" lIns="18275" tIns="18275" rIns="18275" bIns="18275" anchor="t" anchorCtr="0">
            <a:spAutoFit/>
          </a:bodyPr>
          <a:lstStyle/>
          <a:p>
            <a:pPr marL="0" lvl="0" indent="0" algn="l" rtl="0">
              <a:spcBef>
                <a:spcPts val="0"/>
              </a:spcBef>
              <a:spcAft>
                <a:spcPts val="0"/>
              </a:spcAft>
              <a:buNone/>
            </a:pPr>
            <a:r>
              <a:rPr lang="en" sz="800" i="1">
                <a:solidFill>
                  <a:srgbClr val="FFFFFF"/>
                </a:solidFill>
              </a:rPr>
              <a:t>Photo by </a:t>
            </a:r>
            <a:r>
              <a:rPr lang="en" sz="800" i="1" u="sng">
                <a:solidFill>
                  <a:srgbClr val="00FFFF"/>
                </a:solidFill>
                <a:hlinkClick r:id="rId4">
                  <a:extLst>
                    <a:ext uri="{A12FA001-AC4F-418D-AE19-62706E023703}">
                      <ahyp:hlinkClr xmlns:ahyp="http://schemas.microsoft.com/office/drawing/2018/hyperlinkcolor" val="tx"/>
                    </a:ext>
                  </a:extLst>
                </a:hlinkClick>
              </a:rPr>
              <a:t>Svante Berg</a:t>
            </a:r>
            <a:endParaRPr sz="800" i="1">
              <a:solidFill>
                <a:srgbClr val="00FFFF"/>
              </a:solidFill>
            </a:endParaRPr>
          </a:p>
        </p:txBody>
      </p:sp>
      <p:sp>
        <p:nvSpPr>
          <p:cNvPr id="3" name="TextBox 2">
            <a:extLst>
              <a:ext uri="{FF2B5EF4-FFF2-40B4-BE49-F238E27FC236}">
                <a16:creationId xmlns:a16="http://schemas.microsoft.com/office/drawing/2014/main" id="{3D1619EA-D65E-E084-7F4F-8E30B171AEF9}"/>
              </a:ext>
            </a:extLst>
          </p:cNvPr>
          <p:cNvSpPr txBox="1"/>
          <p:nvPr/>
        </p:nvSpPr>
        <p:spPr>
          <a:xfrm rot="10800000" flipV="1">
            <a:off x="307731" y="6150734"/>
            <a:ext cx="7156938" cy="2677656"/>
          </a:xfrm>
          <a:prstGeom prst="rect">
            <a:avLst/>
          </a:prstGeom>
          <a:noFill/>
        </p:spPr>
        <p:txBody>
          <a:bodyPr wrap="square" rtlCol="0">
            <a:spAutoFit/>
          </a:bodyPr>
          <a:lstStyle/>
          <a:p>
            <a:pPr algn="ctr"/>
            <a:r>
              <a:rPr lang="en-GB" sz="2400" b="1" dirty="0">
                <a:latin typeface="Avenir Book" panose="02000503020000020003" pitchFamily="2" charset="0"/>
              </a:rPr>
              <a:t>Step 3. Proposal and Partnership</a:t>
            </a:r>
          </a:p>
          <a:p>
            <a:pPr algn="ctr"/>
            <a:endParaRPr lang="en-GB" sz="1800" dirty="0">
              <a:latin typeface="Avenir Book" panose="02000503020000020003" pitchFamily="2" charset="0"/>
            </a:endParaRPr>
          </a:p>
          <a:p>
            <a:r>
              <a:rPr lang="en-GB" sz="1800" dirty="0">
                <a:latin typeface="Avenir Book" panose="02000503020000020003" pitchFamily="2" charset="0"/>
              </a:rPr>
              <a:t>We send you a proposal and partner your HR &amp; Learning and Development team to identify leadership development training needs. We discuss appropriate leadership training, Brené Browns approach to leadership and identify potential in house trainers to ensure continuity of approach once initial DTL training is complete.  Together we challenge, educate and deliver all the tools and skills necessary to embed courage into the heart of your culture.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p7"/>
          <p:cNvSpPr txBox="1"/>
          <p:nvPr/>
        </p:nvSpPr>
        <p:spPr>
          <a:xfrm>
            <a:off x="520524" y="6415607"/>
            <a:ext cx="6097990" cy="244682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400" b="1" dirty="0">
                <a:latin typeface="Avenir Book" panose="02000503020000020003" pitchFamily="2" charset="0"/>
              </a:rPr>
              <a:t>Step 4. Leadership Training Delivery</a:t>
            </a:r>
          </a:p>
          <a:p>
            <a:pPr marL="0" lvl="0" indent="0" algn="ctr" rtl="0">
              <a:spcBef>
                <a:spcPts val="0"/>
              </a:spcBef>
              <a:spcAft>
                <a:spcPts val="0"/>
              </a:spcAft>
              <a:buNone/>
            </a:pPr>
            <a:endParaRPr lang="en" sz="1600" dirty="0">
              <a:latin typeface="Avenir Book" panose="02000503020000020003" pitchFamily="2" charset="0"/>
            </a:endParaRPr>
          </a:p>
          <a:p>
            <a:r>
              <a:rPr lang="en-GB" sz="1600" dirty="0">
                <a:latin typeface="Avenir Book" panose="02000503020000020003" pitchFamily="2" charset="0"/>
              </a:rPr>
              <a:t>We deliver a full 8 session leadership training programme to realign culture with its values and build courage into your daily ways of working. We teach leaders how to be brave enough to transform your culture into a united, thriving force where passion drives business results.  We believe that if you educate your leaders well, they will lead the way. </a:t>
            </a:r>
            <a:endParaRPr lang="en" sz="1600" dirty="0">
              <a:latin typeface="Avenir Book" panose="02000503020000020003" pitchFamily="2" charset="0"/>
            </a:endParaRPr>
          </a:p>
          <a:p>
            <a:pPr marL="0" lvl="0" indent="0" algn="ctr" rtl="0">
              <a:spcBef>
                <a:spcPts val="0"/>
              </a:spcBef>
              <a:spcAft>
                <a:spcPts val="0"/>
              </a:spcAft>
              <a:buNone/>
            </a:pPr>
            <a:endParaRPr sz="2300" dirty="0">
              <a:latin typeface="Avenir Book" panose="02000503020000020003" pitchFamily="2" charset="0"/>
            </a:endParaRPr>
          </a:p>
        </p:txBody>
      </p:sp>
      <p:pic>
        <p:nvPicPr>
          <p:cNvPr id="45" name="Google Shape;45;p7"/>
          <p:cNvPicPr preferRelativeResize="0"/>
          <p:nvPr/>
        </p:nvPicPr>
        <p:blipFill>
          <a:blip r:embed="rId3"/>
          <a:srcRect l="17559" r="17559"/>
          <a:stretch/>
        </p:blipFill>
        <p:spPr>
          <a:xfrm>
            <a:off x="227325" y="250371"/>
            <a:ext cx="7321200" cy="5877000"/>
          </a:xfrm>
          <a:prstGeom prst="rect">
            <a:avLst/>
          </a:prstGeom>
          <a:noFill/>
          <a:ln>
            <a:noFill/>
          </a:ln>
        </p:spPr>
      </p:pic>
      <p:sp>
        <p:nvSpPr>
          <p:cNvPr id="47" name="Google Shape;47;p7"/>
          <p:cNvSpPr txBox="1"/>
          <p:nvPr/>
        </p:nvSpPr>
        <p:spPr>
          <a:xfrm>
            <a:off x="6410325" y="228600"/>
            <a:ext cx="1138200" cy="160200"/>
          </a:xfrm>
          <a:prstGeom prst="rect">
            <a:avLst/>
          </a:prstGeom>
          <a:solidFill>
            <a:srgbClr val="666666"/>
          </a:solidFill>
          <a:ln>
            <a:noFill/>
          </a:ln>
        </p:spPr>
        <p:txBody>
          <a:bodyPr spcFirstLastPara="1" wrap="square" lIns="18275" tIns="18275" rIns="18275" bIns="18275" anchor="t" anchorCtr="0">
            <a:spAutoFit/>
          </a:bodyPr>
          <a:lstStyle/>
          <a:p>
            <a:pPr marL="0" lvl="0" indent="0" algn="l" rtl="0">
              <a:spcBef>
                <a:spcPts val="0"/>
              </a:spcBef>
              <a:spcAft>
                <a:spcPts val="0"/>
              </a:spcAft>
              <a:buNone/>
            </a:pPr>
            <a:r>
              <a:rPr lang="en" sz="800" i="1">
                <a:solidFill>
                  <a:srgbClr val="FFFFFF"/>
                </a:solidFill>
              </a:rPr>
              <a:t>Photo by</a:t>
            </a:r>
            <a:r>
              <a:rPr lang="en" sz="800" i="1">
                <a:solidFill>
                  <a:srgbClr val="00FFFF"/>
                </a:solidFill>
              </a:rPr>
              <a:t> </a:t>
            </a:r>
            <a:r>
              <a:rPr lang="en" sz="800" i="1" u="sng">
                <a:solidFill>
                  <a:srgbClr val="00FFFF"/>
                </a:solidFill>
                <a:hlinkClick r:id="rId4">
                  <a:extLst>
                    <a:ext uri="{A12FA001-AC4F-418D-AE19-62706E023703}">
                      <ahyp:hlinkClr xmlns:ahyp="http://schemas.microsoft.com/office/drawing/2018/hyperlinkcolor" val="tx"/>
                    </a:ext>
                  </a:extLst>
                </a:hlinkClick>
              </a:rPr>
              <a:t>Alexey Sulima</a:t>
            </a:r>
            <a:endParaRPr sz="800" i="1">
              <a:solidFill>
                <a:srgbClr val="00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pic>
        <p:nvPicPr>
          <p:cNvPr id="52" name="Google Shape;52;p8"/>
          <p:cNvPicPr preferRelativeResize="0"/>
          <p:nvPr/>
        </p:nvPicPr>
        <p:blipFill>
          <a:blip r:embed="rId3"/>
          <a:srcRect l="6423" r="6423"/>
          <a:stretch/>
        </p:blipFill>
        <p:spPr>
          <a:xfrm>
            <a:off x="238077" y="398275"/>
            <a:ext cx="7321873" cy="5063700"/>
          </a:xfrm>
          <a:prstGeom prst="rect">
            <a:avLst/>
          </a:prstGeom>
          <a:noFill/>
          <a:ln>
            <a:noFill/>
          </a:ln>
        </p:spPr>
      </p:pic>
      <p:sp>
        <p:nvSpPr>
          <p:cNvPr id="59" name="Google Shape;59;p8"/>
          <p:cNvSpPr txBox="1"/>
          <p:nvPr/>
        </p:nvSpPr>
        <p:spPr>
          <a:xfrm>
            <a:off x="587829" y="5848138"/>
            <a:ext cx="6045524" cy="2893100"/>
          </a:xfrm>
          <a:prstGeom prst="rect">
            <a:avLst/>
          </a:prstGeom>
          <a:noFill/>
          <a:ln>
            <a:noFill/>
          </a:ln>
        </p:spPr>
        <p:txBody>
          <a:bodyPr spcFirstLastPara="1" wrap="square" lIns="0" tIns="0" rIns="0" bIns="0" anchor="t" anchorCtr="0">
            <a:spAutoFit/>
          </a:bodyPr>
          <a:lstStyle/>
          <a:p>
            <a:pPr lvl="0" algn="ctr"/>
            <a:r>
              <a:rPr lang="en-GB" sz="2400" b="1" dirty="0">
                <a:latin typeface="Avenir Book" panose="02000503020000020003" pitchFamily="2" charset="0"/>
              </a:rPr>
              <a:t>Step 5. Evaluation of Impact</a:t>
            </a:r>
          </a:p>
          <a:p>
            <a:pPr lvl="0" algn="ctr"/>
            <a:endParaRPr lang="en-GB" sz="2400" dirty="0">
              <a:latin typeface="Avenir Book" panose="02000503020000020003" pitchFamily="2" charset="0"/>
            </a:endParaRPr>
          </a:p>
          <a:p>
            <a:r>
              <a:rPr lang="en-GB" sz="1600" dirty="0">
                <a:latin typeface="Avenir Book" panose="02000503020000020003" pitchFamily="2" charset="0"/>
              </a:rPr>
              <a:t>Here at Withinsight we are committed to delivering actual, tangible and demonstrable culture change. You receive a report detailing what has changed and your leaders levels of attainment. Together we evaluate where the organisation has moved towards a more daring, functional culture and we signpost you to further support and resources that will embed this change into your recruitment, on boarding and culture.</a:t>
            </a:r>
            <a:r>
              <a:rPr lang="en-GB" sz="1600" dirty="0">
                <a:latin typeface="Avenir Book" panose="02000503020000020003" pitchFamily="2" charset="0"/>
                <a:cs typeface="Times New Roman" panose="02020603050405020304" pitchFamily="18" charset="0"/>
              </a:rPr>
              <a:t> </a:t>
            </a:r>
            <a:endParaRPr lang="en-GB" sz="1600" dirty="0">
              <a:latin typeface="Avenir Book" panose="02000503020000020003" pitchFamily="2" charset="0"/>
            </a:endParaRPr>
          </a:p>
          <a:p>
            <a:pPr lvl="0"/>
            <a:endParaRPr lang="en-GB" dirty="0"/>
          </a:p>
          <a:p>
            <a:pPr lvl="0"/>
            <a:endParaRPr lang="en-GB" dirty="0"/>
          </a:p>
        </p:txBody>
      </p:sp>
      <p:sp>
        <p:nvSpPr>
          <p:cNvPr id="60" name="Google Shape;60;p8"/>
          <p:cNvSpPr txBox="1"/>
          <p:nvPr/>
        </p:nvSpPr>
        <p:spPr>
          <a:xfrm>
            <a:off x="6841150" y="238075"/>
            <a:ext cx="718800" cy="160200"/>
          </a:xfrm>
          <a:prstGeom prst="rect">
            <a:avLst/>
          </a:prstGeom>
          <a:solidFill>
            <a:srgbClr val="666666"/>
          </a:solidFill>
          <a:ln>
            <a:noFill/>
          </a:ln>
        </p:spPr>
        <p:txBody>
          <a:bodyPr spcFirstLastPara="1" wrap="square" lIns="18275" tIns="18275" rIns="18275" bIns="18275" anchor="t" anchorCtr="0">
            <a:spAutoFit/>
          </a:bodyPr>
          <a:lstStyle/>
          <a:p>
            <a:pPr marL="0" lvl="0" indent="0" algn="l" rtl="0">
              <a:spcBef>
                <a:spcPts val="0"/>
              </a:spcBef>
              <a:spcAft>
                <a:spcPts val="0"/>
              </a:spcAft>
              <a:buNone/>
            </a:pPr>
            <a:r>
              <a:rPr lang="en" sz="800" i="1">
                <a:solidFill>
                  <a:srgbClr val="FFFFFF"/>
                </a:solidFill>
              </a:rPr>
              <a:t>Photo by</a:t>
            </a:r>
            <a:r>
              <a:rPr lang="en" sz="800" i="1">
                <a:solidFill>
                  <a:srgbClr val="00FFFF"/>
                </a:solidFill>
              </a:rPr>
              <a:t> </a:t>
            </a:r>
            <a:r>
              <a:rPr lang="en" sz="800" i="1" u="sng">
                <a:solidFill>
                  <a:srgbClr val="00FFFF"/>
                </a:solidFill>
                <a:hlinkClick r:id="rId4">
                  <a:extLst>
                    <a:ext uri="{A12FA001-AC4F-418D-AE19-62706E023703}">
                      <ahyp:hlinkClr xmlns:ahyp="http://schemas.microsoft.com/office/drawing/2018/hyperlinkcolor" val="tx"/>
                    </a:ext>
                  </a:extLst>
                </a:hlinkClick>
              </a:rPr>
              <a:t>Arno</a:t>
            </a:r>
            <a:endParaRPr sz="800" i="1">
              <a:solidFill>
                <a:srgbClr val="00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7" name="Google Shape;67;p9"/>
          <p:cNvPicPr preferRelativeResize="0"/>
          <p:nvPr/>
        </p:nvPicPr>
        <p:blipFill>
          <a:blip r:embed="rId3"/>
          <a:stretch/>
        </p:blipFill>
        <p:spPr>
          <a:xfrm>
            <a:off x="1613043" y="533745"/>
            <a:ext cx="4410181" cy="3216322"/>
          </a:xfrm>
          <a:prstGeom prst="rect">
            <a:avLst/>
          </a:prstGeom>
          <a:noFill/>
          <a:ln>
            <a:noFill/>
          </a:ln>
        </p:spPr>
      </p:pic>
      <p:sp>
        <p:nvSpPr>
          <p:cNvPr id="73" name="Google Shape;73;p9"/>
          <p:cNvSpPr txBox="1"/>
          <p:nvPr/>
        </p:nvSpPr>
        <p:spPr>
          <a:xfrm>
            <a:off x="575352" y="8411720"/>
            <a:ext cx="6893960" cy="526554"/>
          </a:xfrm>
          <a:prstGeom prst="rect">
            <a:avLst/>
          </a:prstGeom>
          <a:noFill/>
          <a:ln>
            <a:noFill/>
          </a:ln>
        </p:spPr>
        <p:txBody>
          <a:bodyPr spcFirstLastPara="1" wrap="square" lIns="0" tIns="0" rIns="0" bIns="0" anchor="t" anchorCtr="0">
            <a:spAutoFit/>
          </a:bodyPr>
          <a:lstStyle/>
          <a:p>
            <a:pPr lvl="0" algn="ctr">
              <a:lnSpc>
                <a:spcPct val="130000"/>
              </a:lnSpc>
              <a:spcBef>
                <a:spcPts val="2000"/>
              </a:spcBef>
            </a:pPr>
            <a:r>
              <a:rPr lang="en-GB" sz="1350" b="1" dirty="0">
                <a:hlinkClick r:id="rId4"/>
              </a:rPr>
              <a:t>📧 antoinette@withinsight.org</a:t>
            </a:r>
            <a:r>
              <a:rPr lang="en-GB" sz="1350" b="1" dirty="0"/>
              <a:t>    🌎 </a:t>
            </a:r>
            <a:r>
              <a:rPr lang="en-GB" sz="1350" b="1" dirty="0" err="1">
                <a:hlinkClick r:id="rId5"/>
              </a:rPr>
              <a:t>www.withinsight.org</a:t>
            </a:r>
            <a:endParaRPr sz="1350" b="1" dirty="0"/>
          </a:p>
        </p:txBody>
      </p:sp>
      <p:pic>
        <p:nvPicPr>
          <p:cNvPr id="4" name="Picture 3" descr="A person sitting at a table&#10;&#10;Description automatically generated with medium confidence">
            <a:extLst>
              <a:ext uri="{FF2B5EF4-FFF2-40B4-BE49-F238E27FC236}">
                <a16:creationId xmlns:a16="http://schemas.microsoft.com/office/drawing/2014/main" id="{63AC57BD-EA71-FF6F-19CF-9AF7684A5BDD}"/>
              </a:ext>
            </a:extLst>
          </p:cNvPr>
          <p:cNvPicPr>
            <a:picLocks noChangeAspect="1"/>
          </p:cNvPicPr>
          <p:nvPr/>
        </p:nvPicPr>
        <p:blipFill>
          <a:blip r:embed="rId6"/>
          <a:stretch>
            <a:fillRect/>
          </a:stretch>
        </p:blipFill>
        <p:spPr>
          <a:xfrm>
            <a:off x="2986832" y="5126867"/>
            <a:ext cx="2026955" cy="3038887"/>
          </a:xfrm>
          <a:prstGeom prst="rect">
            <a:avLst/>
          </a:prstGeom>
        </p:spPr>
      </p:pic>
    </p:spTree>
  </p:cSld>
  <p:clrMapOvr>
    <a:masterClrMapping/>
  </p:clrMapOvr>
</p:sld>
</file>

<file path=ppt/theme/theme1.xml><?xml version="1.0" encoding="utf-8"?>
<a:theme xmlns:a="http://schemas.openxmlformats.org/drawingml/2006/main" name="Issuu Document Templat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383</Words>
  <Application>Microsoft Macintosh PowerPoint</Application>
  <PresentationFormat>Custom</PresentationFormat>
  <Paragraphs>23</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Avenir Book</vt:lpstr>
      <vt:lpstr>Issuu Document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Microsoft Office User</cp:lastModifiedBy>
  <cp:revision>4</cp:revision>
  <dcterms:modified xsi:type="dcterms:W3CDTF">2022-05-05T13:48:57Z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ource">
    <vt:lpwstr>issuu_templates_brochure_v2</vt:lpwstr>
  </property>
</Properties>
</file>